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5"/>
  </p:sldMasterIdLst>
  <p:notesMasterIdLst>
    <p:notesMasterId r:id="rId22"/>
  </p:notesMasterIdLst>
  <p:sldIdLst>
    <p:sldId id="259" r:id="rId6"/>
    <p:sldId id="294" r:id="rId7"/>
    <p:sldId id="428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9" r:id="rId16"/>
    <p:sldId id="430" r:id="rId17"/>
    <p:sldId id="435" r:id="rId18"/>
    <p:sldId id="437" r:id="rId19"/>
    <p:sldId id="433" r:id="rId20"/>
    <p:sldId id="4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EE"/>
    <a:srgbClr val="FFCCCC"/>
    <a:srgbClr val="77A0D7"/>
    <a:srgbClr val="4A80CA"/>
    <a:srgbClr val="00B0F0"/>
    <a:srgbClr val="D2E3F2"/>
    <a:srgbClr val="99570C"/>
    <a:srgbClr val="C17529"/>
    <a:srgbClr val="836961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12644-5FEF-4500-A3FB-B28AB790A771}" v="3" dt="2023-04-07T13:25:34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5719" autoAdjust="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CD1EB-BE59-41B0-A9A7-6482A9326C7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D900C-BC3A-4958-A794-B2CEC773F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7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D900C-BC3A-4958-A794-B2CEC773F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F92E-29C8-4536-97D9-EE334A823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38EC5-005B-44E3-88DA-3582E1E0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39DC2-2DB9-4DE2-B66D-32BE404B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071A7-B421-4C51-BA71-68089D7C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813E-7281-40B0-8FD8-97DC2A0E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3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D79D-C196-4532-92B2-58150A8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F9F8A-3C81-479E-8906-165D1A58E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14A03-7741-4DC9-A99B-C7E7E61C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495D8-3449-4422-8C7C-A6670FCA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8E594-8A69-4D1B-831B-FA33E660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2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113BC-C9EE-4F73-8930-257CDE3E2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B4A7F-8FFB-4BE9-9482-4E56E32A1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5E1F-6A13-421A-B208-B4EC2B45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73B75-4925-4A16-AF59-F68C2118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06405-F6BA-4F6D-B112-2D9E80B6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8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C2C0-FCC2-4005-AE72-6F1BA8C7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F0699-400B-4F29-AD3B-EED948D2B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5B2BE-E732-4259-B363-A96974A3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B468A-2542-4C00-A490-3A61D179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7AFA-ECDC-42BE-9871-23272845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6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EB12-2959-4EF5-8307-0F7E772F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10B1D-6965-47B4-A463-B420C831C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52E2C-0037-455A-97C7-9B54BEFB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8FEDC-8EBB-4B8D-82C1-C81BF887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D18C-0437-4763-A363-63765432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BFDC-2105-41B2-A9F3-46B43BB4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07C1A-0136-4295-B301-0DB76691F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A6078-89B7-431A-A29E-225362409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B5320-680E-4C50-8A91-1DBCF7BD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28E15-2080-4BA0-B4CA-6FEDEBD9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70E65-4D10-471B-B7C2-CAA38838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84A0-2006-4631-8CC8-4C8F0401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24272-316D-4003-A477-8A013D9FD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285-19A6-4664-872A-2CC0A7650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849E1-F6F9-4C39-8302-1156350F1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A68E7-8EA2-4F6B-9B54-0976CB18A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65C4DD-A782-4C4D-8D40-33FFDB81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0DE84-739A-442F-ABB8-1986F17A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55174-A609-4B55-BD06-F8CB6666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6478-AED7-4FCA-9A3C-89873EED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39806-C2FD-4540-B1A3-B2C81648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0C803-E119-4F8D-8C94-D3E06A26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92001-FFDD-4122-9438-02EA9906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5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D9525-29E9-422E-9067-33C1C040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11B9A-4C7F-48C7-9F80-68DCD32C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54173-0E6F-47C5-B483-95D7B901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5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A94C7-3054-41E9-8394-46F21A59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57E6E-7783-4671-AD20-CC4DD262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B0CD1-1DF9-438C-9653-482219DE8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35055-B1DB-4676-91A4-21C5264C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61A0-D7ED-4D6B-BB2C-7F4BD3FC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197DE-1610-48BB-B5BE-C557D04F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3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F2E4-26B1-43FB-AFDF-1BD9B7E0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75770-FE64-4666-BFA7-7BCC942F6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64629-EBC3-4BD2-9745-0B6E2E12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4D7AD-877F-43FB-AC21-93AE0350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D1802-0D8E-4147-AF83-9CDB195F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2CF9-00A9-4DC9-8753-F9F962C0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29FAE9-DC4B-4091-A76E-3BF89103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10E26-7042-4A91-A975-CE62AD3ED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1851F-9C8A-48F9-BC0B-9A9EFD1F7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B96E-A7B5-4725-8D85-D91746FAA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E2980-4190-469C-969A-9C0920BD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4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FfGEC_m6m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51 Glebe Road, #1912, Arlington, VA 22203 | McEnearney Associates">
            <a:extLst>
              <a:ext uri="{FF2B5EF4-FFF2-40B4-BE49-F238E27FC236}">
                <a16:creationId xmlns:a16="http://schemas.microsoft.com/office/drawing/2014/main" id="{10195274-B438-4AF5-9532-5A0BA2080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72"/>
          <a:stretch/>
        </p:blipFill>
        <p:spPr bwMode="auto">
          <a:xfrm>
            <a:off x="0" y="137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1F60ED2-1381-4512-B424-FD8C9D73C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49" y="1565021"/>
            <a:ext cx="10372297" cy="1589875"/>
          </a:xfrm>
          <a:solidFill>
            <a:srgbClr val="297FD5"/>
          </a:solidFill>
        </p:spPr>
        <p:txBody>
          <a:bodyPr anchor="ctr">
            <a:normAutofit fontScale="90000"/>
          </a:bodyPr>
          <a:lstStyle/>
          <a:p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Recycling in Arlington County</a:t>
            </a:r>
            <a:br>
              <a:rPr lang="en-US" sz="6600" b="1" dirty="0">
                <a:solidFill>
                  <a:schemeClr val="bg1"/>
                </a:solidFill>
              </a:rPr>
            </a:b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74" y="4070555"/>
            <a:ext cx="6705448" cy="1339403"/>
          </a:xfrm>
          <a:solidFill>
            <a:srgbClr val="629DD1"/>
          </a:solidFill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</a:rPr>
              <a:t>Glencarlyn</a:t>
            </a:r>
            <a:r>
              <a:rPr lang="en-US" sz="3200" dirty="0">
                <a:effectLst/>
              </a:rPr>
              <a:t> Civic Association</a:t>
            </a:r>
            <a:endParaRPr lang="en-US" sz="3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Mon</a:t>
            </a:r>
            <a:r>
              <a:rPr lang="en-US" sz="2400" dirty="0"/>
              <a:t>day, </a:t>
            </a:r>
            <a:r>
              <a:rPr lang="en-US" dirty="0"/>
              <a:t>April</a:t>
            </a:r>
            <a:r>
              <a:rPr lang="en-US" sz="2400" dirty="0"/>
              <a:t> </a:t>
            </a:r>
            <a:r>
              <a:rPr lang="en-US" dirty="0"/>
              <a:t>10</a:t>
            </a:r>
            <a:r>
              <a:rPr lang="en-US" sz="2400" baseline="30000" dirty="0"/>
              <a:t>th</a:t>
            </a:r>
            <a:r>
              <a:rPr lang="en-US" sz="24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2">
            <a:extLst>
              <a:ext uri="{FF2B5EF4-FFF2-40B4-BE49-F238E27FC236}">
                <a16:creationId xmlns:a16="http://schemas.microsoft.com/office/drawing/2014/main" id="{C27F5ED1-8A4D-44A3-B11A-41BA056CA2C4}"/>
              </a:ext>
            </a:extLst>
          </p:cNvPr>
          <p:cNvSpPr txBox="1">
            <a:spLocks/>
          </p:cNvSpPr>
          <p:nvPr/>
        </p:nvSpPr>
        <p:spPr bwMode="auto">
          <a:xfrm>
            <a:off x="393453" y="4380340"/>
            <a:ext cx="7688229" cy="26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96900" indent="-4572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-US" sz="2400" dirty="0"/>
              <a:t>Every three months, Americans throw enough aluminum into landfills to build our nation’s entire commercial air fleet.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27779-97EA-4FF4-9B9B-9787B26C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682" y="1306047"/>
            <a:ext cx="1460499" cy="2110009"/>
          </a:xfrm>
          <a:prstGeom prst="rect">
            <a:avLst/>
          </a:prstGeom>
        </p:spPr>
      </p:pic>
      <p:sp>
        <p:nvSpPr>
          <p:cNvPr id="6" name="Shape 84">
            <a:extLst>
              <a:ext uri="{FF2B5EF4-FFF2-40B4-BE49-F238E27FC236}">
                <a16:creationId xmlns:a16="http://schemas.microsoft.com/office/drawing/2014/main" id="{66CF0290-4306-4E29-B5EC-E6BC7434C23B}"/>
              </a:ext>
            </a:extLst>
          </p:cNvPr>
          <p:cNvSpPr txBox="1"/>
          <p:nvPr/>
        </p:nvSpPr>
        <p:spPr>
          <a:xfrm>
            <a:off x="10103224" y="6537900"/>
            <a:ext cx="2731800" cy="32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100" dirty="0">
                <a:solidFill>
                  <a:schemeClr val="dk1"/>
                </a:solidFill>
              </a:rPr>
              <a:t>source: recycleacrossamerica.com</a:t>
            </a:r>
          </a:p>
        </p:txBody>
      </p:sp>
      <p:pic>
        <p:nvPicPr>
          <p:cNvPr id="7" name="Picture 2" descr="Image result for bales of aluinum">
            <a:extLst>
              <a:ext uri="{FF2B5EF4-FFF2-40B4-BE49-F238E27FC236}">
                <a16:creationId xmlns:a16="http://schemas.microsoft.com/office/drawing/2014/main" id="{28045817-AC74-47D5-AE3E-73CFFEB9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68" y="3752442"/>
            <a:ext cx="3029120" cy="22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BD1C31-8922-4733-87CA-34AE88D0AA83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Fun facts</a:t>
            </a:r>
            <a:endParaRPr lang="en-US" sz="3200" i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9E239E-4525-4041-9598-18AB39F4EB9A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82">
            <a:extLst>
              <a:ext uri="{FF2B5EF4-FFF2-40B4-BE49-F238E27FC236}">
                <a16:creationId xmlns:a16="http://schemas.microsoft.com/office/drawing/2014/main" id="{EC4019A2-62CC-4D81-8E5E-2186671AD126}"/>
              </a:ext>
            </a:extLst>
          </p:cNvPr>
          <p:cNvSpPr txBox="1">
            <a:spLocks/>
          </p:cNvSpPr>
          <p:nvPr/>
        </p:nvSpPr>
        <p:spPr bwMode="auto">
          <a:xfrm>
            <a:off x="393453" y="3061415"/>
            <a:ext cx="7688229" cy="26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96900" indent="-4572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-US" sz="2400" dirty="0"/>
              <a:t>Five plastic bottles (PET) recycled provides enough fiber to create one square foot of carpet or enough fiber to fill one ski jacket.</a:t>
            </a:r>
          </a:p>
        </p:txBody>
      </p:sp>
      <p:sp>
        <p:nvSpPr>
          <p:cNvPr id="11" name="Shape 82">
            <a:extLst>
              <a:ext uri="{FF2B5EF4-FFF2-40B4-BE49-F238E27FC236}">
                <a16:creationId xmlns:a16="http://schemas.microsoft.com/office/drawing/2014/main" id="{5E6F643A-27E2-4B4A-8BBF-F8D38FCCAFF6}"/>
              </a:ext>
            </a:extLst>
          </p:cNvPr>
          <p:cNvSpPr txBox="1">
            <a:spLocks/>
          </p:cNvSpPr>
          <p:nvPr/>
        </p:nvSpPr>
        <p:spPr bwMode="auto">
          <a:xfrm>
            <a:off x="393453" y="1441197"/>
            <a:ext cx="7688229" cy="26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96900" indent="-457200">
              <a:buSzPct val="100000"/>
            </a:pPr>
            <a:r>
              <a:rPr lang="en-US" sz="2400" dirty="0"/>
              <a:t>If U.S. recycling levels reached 75% it would be the equivalent, in CO2 reduction, of removing 55 million cars from U.S. roads each year and would generate 1.5 million new jobs.</a:t>
            </a:r>
          </a:p>
        </p:txBody>
      </p:sp>
    </p:spTree>
    <p:extLst>
      <p:ext uri="{BB962C8B-B14F-4D97-AF65-F5344CB8AC3E}">
        <p14:creationId xmlns:p14="http://schemas.microsoft.com/office/powerpoint/2010/main" val="272598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E445A5-B41E-451D-A3EE-843ACAF49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1712" y="1343338"/>
            <a:ext cx="2498800" cy="26448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406FBD-5CB7-46AB-A404-B47BAC84D519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Test your knowledge – true or false?</a:t>
            </a:r>
            <a:endParaRPr lang="en-US" sz="32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10C0E3-694C-4B8C-B1F7-7C4BDA58B5F5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D75F1B-48E7-4F59-BA2B-44D569B8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1" y="1353263"/>
            <a:ext cx="2634890" cy="2634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E5ACE-54F1-43EA-AB68-419B89F61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26" y="1322278"/>
            <a:ext cx="2044947" cy="2655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EAF60-091D-4765-81FE-D0D2022D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218411"/>
            <a:ext cx="2457963" cy="2457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F8341-A269-46BB-B96F-278227359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824" y="4321105"/>
            <a:ext cx="3468540" cy="2314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F2231-B322-4F03-8E76-C56B110E1F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69" t="7248" r="9038" b="15895"/>
          <a:stretch/>
        </p:blipFill>
        <p:spPr>
          <a:xfrm>
            <a:off x="8085294" y="4531091"/>
            <a:ext cx="4020671" cy="21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0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E445A5-B41E-451D-A3EE-843ACAF49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1712" y="1343338"/>
            <a:ext cx="2498800" cy="26448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406FBD-5CB7-46AB-A404-B47BAC84D519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Test your knowledge - results</a:t>
            </a:r>
            <a:endParaRPr lang="en-US" sz="32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10C0E3-694C-4B8C-B1F7-7C4BDA58B5F5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D75F1B-48E7-4F59-BA2B-44D569B8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1" y="1353263"/>
            <a:ext cx="2634890" cy="2634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E5ACE-54F1-43EA-AB68-419B89F61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26" y="1322278"/>
            <a:ext cx="2044947" cy="2655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EAF60-091D-4765-81FE-D0D2022D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218411"/>
            <a:ext cx="2457963" cy="2457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F8341-A269-46BB-B96F-278227359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824" y="4321105"/>
            <a:ext cx="3468540" cy="2314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F2231-B322-4F03-8E76-C56B110E1F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69" t="7248" r="9038" b="15895"/>
          <a:stretch/>
        </p:blipFill>
        <p:spPr>
          <a:xfrm>
            <a:off x="8085294" y="4531091"/>
            <a:ext cx="4020671" cy="2104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A7649-DF11-456C-81A5-6331466834C6}"/>
              </a:ext>
            </a:extLst>
          </p:cNvPr>
          <p:cNvSpPr txBox="1"/>
          <p:nvPr/>
        </p:nvSpPr>
        <p:spPr>
          <a:xfrm>
            <a:off x="9634818" y="2414840"/>
            <a:ext cx="1250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TRUE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AD31D-1063-49A0-981D-9A535B010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738" y="5101697"/>
            <a:ext cx="1560711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839997-3CE4-4957-981B-F31DFE3F2981}"/>
              </a:ext>
            </a:extLst>
          </p:cNvPr>
          <p:cNvSpPr txBox="1"/>
          <p:nvPr/>
        </p:nvSpPr>
        <p:spPr>
          <a:xfrm>
            <a:off x="1317840" y="2414840"/>
            <a:ext cx="1479147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FALSE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F4114-A5B6-4E20-A491-D2ED3D499216}"/>
              </a:ext>
            </a:extLst>
          </p:cNvPr>
          <p:cNvSpPr txBox="1"/>
          <p:nvPr/>
        </p:nvSpPr>
        <p:spPr>
          <a:xfrm>
            <a:off x="1429899" y="5317164"/>
            <a:ext cx="1479147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FALSE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09B96-45AA-4E4A-9FA0-D72DC03B552D}"/>
              </a:ext>
            </a:extLst>
          </p:cNvPr>
          <p:cNvSpPr txBox="1"/>
          <p:nvPr/>
        </p:nvSpPr>
        <p:spPr>
          <a:xfrm>
            <a:off x="5372519" y="2605161"/>
            <a:ext cx="1479147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FALSE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2DF29-7ED1-40FF-AD54-F7BE9CB000A7}"/>
              </a:ext>
            </a:extLst>
          </p:cNvPr>
          <p:cNvSpPr txBox="1"/>
          <p:nvPr/>
        </p:nvSpPr>
        <p:spPr>
          <a:xfrm>
            <a:off x="9406248" y="5218486"/>
            <a:ext cx="1479147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31066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5B9EA-6E7C-4068-8252-FAABA47AB07B}"/>
              </a:ext>
            </a:extLst>
          </p:cNvPr>
          <p:cNvSpPr txBox="1"/>
          <p:nvPr/>
        </p:nvSpPr>
        <p:spPr>
          <a:xfrm>
            <a:off x="5433731" y="1851645"/>
            <a:ext cx="151279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51348-E4C4-4350-8C97-F79B94279441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Benefits of Composting</a:t>
            </a:r>
            <a:endParaRPr lang="en-US" sz="32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9BC6AF-3FE3-4FAD-BE2A-67AA35724468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82C19D-0438-4FF5-AFBD-5116A9F6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428" y="1483427"/>
            <a:ext cx="5508371" cy="4836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8591FC-95C7-411E-8D27-A85B6347297C}"/>
              </a:ext>
            </a:extLst>
          </p:cNvPr>
          <p:cNvSpPr txBox="1"/>
          <p:nvPr/>
        </p:nvSpPr>
        <p:spPr>
          <a:xfrm>
            <a:off x="838198" y="1587578"/>
            <a:ext cx="516430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What are some benefits to composting?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Helps reduce overall food waste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Conserves energy and 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Reduces methane gas emissions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138B9-81D7-429B-BE8E-1DF1A14A8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47" y="4005303"/>
            <a:ext cx="3937665" cy="25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49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C6049-FC09-35B6-ACAD-888A545B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70" y="1302807"/>
            <a:ext cx="9046721" cy="50915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7EA83F-D3FA-9E4D-764C-6673BEAB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5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How much is being thrown away?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89B9AA-34DF-BE42-40B8-685C8F7C4A68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92">
            <a:extLst>
              <a:ext uri="{FF2B5EF4-FFF2-40B4-BE49-F238E27FC236}">
                <a16:creationId xmlns:a16="http://schemas.microsoft.com/office/drawing/2014/main" id="{690A498D-08F7-0851-ACBA-2C71B6DD0D28}"/>
              </a:ext>
            </a:extLst>
          </p:cNvPr>
          <p:cNvSpPr txBox="1"/>
          <p:nvPr/>
        </p:nvSpPr>
        <p:spPr>
          <a:xfrm>
            <a:off x="10930218" y="6476780"/>
            <a:ext cx="1660199" cy="2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200" dirty="0">
                <a:solidFill>
                  <a:schemeClr val="dk1"/>
                </a:solidFill>
              </a:rPr>
              <a:t>source: epa.gov</a:t>
            </a:r>
          </a:p>
        </p:txBody>
      </p:sp>
    </p:spTree>
    <p:extLst>
      <p:ext uri="{BB962C8B-B14F-4D97-AF65-F5344CB8AC3E}">
        <p14:creationId xmlns:p14="http://schemas.microsoft.com/office/powerpoint/2010/main" val="306319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406FBD-5CB7-46AB-A404-B47BAC84D519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Composting in Arlington</a:t>
            </a:r>
            <a:endParaRPr lang="en-US" sz="32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10C0E3-694C-4B8C-B1F7-7C4BDA58B5F5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8CADC08-8D02-46E1-BC57-B9C15827D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895" y="1325563"/>
            <a:ext cx="7710100" cy="25419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50F238-DA28-4ADF-9B96-2989A18C6A10}"/>
              </a:ext>
            </a:extLst>
          </p:cNvPr>
          <p:cNvSpPr txBox="1"/>
          <p:nvPr/>
        </p:nvSpPr>
        <p:spPr>
          <a:xfrm>
            <a:off x="998547" y="4330778"/>
            <a:ext cx="978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good rule of thumb for composting in Arlington is: </a:t>
            </a:r>
            <a:r>
              <a:rPr lang="en-US" b="1" u="sng" dirty="0"/>
              <a:t>If it grows, it goes!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Greasy pizza boxes and soiled paper products like napkins and paper towels are also accepted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“Compostable” hard plastics (i.e. utensils, takeout containers) will not be accepted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Don’t receive county curbside service? Compost can also be taken to Arlington’s Earth Recycling Yard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A9DD3-5E1B-4421-BFBC-00FA998F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" b="29961"/>
          <a:stretch/>
        </p:blipFill>
        <p:spPr>
          <a:xfrm>
            <a:off x="8916447" y="1175200"/>
            <a:ext cx="1956900" cy="28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9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A669119-68C3-4F5F-ACAD-E5FDD1FF81AA}"/>
              </a:ext>
            </a:extLst>
          </p:cNvPr>
          <p:cNvSpPr/>
          <p:nvPr/>
        </p:nvSpPr>
        <p:spPr>
          <a:xfrm>
            <a:off x="4109197" y="1442197"/>
            <a:ext cx="3973606" cy="39736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5B9EA-6E7C-4068-8252-FAABA47AB07B}"/>
              </a:ext>
            </a:extLst>
          </p:cNvPr>
          <p:cNvSpPr txBox="1"/>
          <p:nvPr/>
        </p:nvSpPr>
        <p:spPr>
          <a:xfrm>
            <a:off x="5433731" y="1851645"/>
            <a:ext cx="151279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51348-E4C4-4350-8C97-F79B94279441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Questions</a:t>
            </a:r>
            <a:endParaRPr lang="en-US" sz="32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9BC6AF-3FE3-4FAD-BE2A-67AA35724468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9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8D75-C877-402D-B5D5-CD47CE29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936"/>
          </a:xfrm>
        </p:spPr>
        <p:txBody>
          <a:bodyPr>
            <a:normAutofit/>
          </a:bodyPr>
          <a:lstStyle/>
          <a:p>
            <a:r>
              <a:rPr lang="en-US" sz="3200" dirty="0"/>
              <a:t>Topics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064A-30DF-4688-9B21-F70C40DE8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1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What is recycling?</a:t>
            </a:r>
          </a:p>
          <a:p>
            <a:r>
              <a:rPr lang="en-US" sz="2400" dirty="0"/>
              <a:t>Triangle Symbols- What do the numbers mean?</a:t>
            </a:r>
          </a:p>
          <a:p>
            <a:r>
              <a:rPr lang="en-US" sz="2400" dirty="0"/>
              <a:t>What to recycle in Arlington</a:t>
            </a:r>
          </a:p>
          <a:p>
            <a:r>
              <a:rPr lang="en-US" sz="2400" dirty="0"/>
              <a:t>How does it work in Arlington?</a:t>
            </a:r>
          </a:p>
          <a:p>
            <a:r>
              <a:rPr lang="en-US" sz="2400" dirty="0"/>
              <a:t>What happens to my recycling after collection?</a:t>
            </a:r>
          </a:p>
          <a:p>
            <a:r>
              <a:rPr lang="en-US" sz="2400" dirty="0"/>
              <a:t>Economics of recycling</a:t>
            </a:r>
          </a:p>
          <a:p>
            <a:r>
              <a:rPr lang="en-US" sz="2400" dirty="0"/>
              <a:t>Environmental benefits and fun facts</a:t>
            </a:r>
          </a:p>
          <a:p>
            <a:r>
              <a:rPr lang="en-US" sz="2400" dirty="0"/>
              <a:t>Test your recycling knowledge</a:t>
            </a:r>
          </a:p>
          <a:p>
            <a:r>
              <a:rPr lang="en-US" sz="2400" dirty="0"/>
              <a:t>Composting overview</a:t>
            </a:r>
          </a:p>
          <a:p>
            <a:r>
              <a:rPr lang="en-US" sz="2400" dirty="0"/>
              <a:t>Q +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CF03DF-FBF5-4172-8F53-98CC19EF6C73}"/>
              </a:ext>
            </a:extLst>
          </p:cNvPr>
          <p:cNvCxnSpPr>
            <a:cxnSpLocks/>
          </p:cNvCxnSpPr>
          <p:nvPr/>
        </p:nvCxnSpPr>
        <p:spPr>
          <a:xfrm>
            <a:off x="712447" y="1230472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4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1F6BB-1FD4-445F-9F5D-712D4600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853" y="1828788"/>
            <a:ext cx="10109947" cy="3447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Recycling (n.) – </a:t>
            </a:r>
            <a:r>
              <a:rPr lang="en-US" sz="4400" dirty="0"/>
              <a:t>the action or process of converting waste into reusable materials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B54C7-6186-44BE-9552-E2F6FBC3634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1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What is recycling?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2AD24-822E-490F-82A6-536FE6937161}"/>
              </a:ext>
            </a:extLst>
          </p:cNvPr>
          <p:cNvCxnSpPr>
            <a:cxnSpLocks/>
          </p:cNvCxnSpPr>
          <p:nvPr/>
        </p:nvCxnSpPr>
        <p:spPr>
          <a:xfrm>
            <a:off x="712447" y="1230472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5905484-3279-40F5-B80B-03868CE2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80" y="3552392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4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8D75-C877-402D-B5D5-CD47CE29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936"/>
          </a:xfrm>
        </p:spPr>
        <p:txBody>
          <a:bodyPr>
            <a:normAutofit/>
          </a:bodyPr>
          <a:lstStyle/>
          <a:p>
            <a:r>
              <a:rPr lang="en-US" sz="3200" dirty="0"/>
              <a:t>Triangle Symbols – </a:t>
            </a:r>
            <a:r>
              <a:rPr lang="en-US" sz="3200" i="1" dirty="0"/>
              <a:t>What do the numbers mean?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CF03DF-FBF5-4172-8F53-98CC19EF6C73}"/>
              </a:ext>
            </a:extLst>
          </p:cNvPr>
          <p:cNvCxnSpPr>
            <a:cxnSpLocks/>
          </p:cNvCxnSpPr>
          <p:nvPr/>
        </p:nvCxnSpPr>
        <p:spPr>
          <a:xfrm>
            <a:off x="712447" y="1230472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641765D-5E3E-454F-ACFF-B8EDF20756E0}"/>
              </a:ext>
            </a:extLst>
          </p:cNvPr>
          <p:cNvSpPr txBox="1">
            <a:spLocks/>
          </p:cNvSpPr>
          <p:nvPr/>
        </p:nvSpPr>
        <p:spPr bwMode="auto">
          <a:xfrm>
            <a:off x="651484" y="1308762"/>
            <a:ext cx="11033760" cy="81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This design was created in 1970 as part of a student contest tied to the very first Earth Day.</a:t>
            </a:r>
          </a:p>
          <a:p>
            <a:pPr marL="0" indent="0">
              <a:buNone/>
            </a:pPr>
            <a:r>
              <a:rPr lang="en-US" sz="2000" i="1" dirty="0"/>
              <a:t>The numbers you see on recycling triangle symbols </a:t>
            </a:r>
            <a:r>
              <a:rPr lang="en-US" sz="2000" b="1" i="1" dirty="0"/>
              <a:t>represent the type of resin used to make the plastic</a:t>
            </a:r>
            <a:r>
              <a:rPr lang="en-US" sz="2000" i="1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524AC-F14D-498F-BD9A-4A086DE3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77" y="2262262"/>
            <a:ext cx="2028145" cy="11815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21DD8E-E46B-47A5-B49F-1C12918CA295}"/>
              </a:ext>
            </a:extLst>
          </p:cNvPr>
          <p:cNvSpPr txBox="1"/>
          <p:nvPr/>
        </p:nvSpPr>
        <p:spPr>
          <a:xfrm>
            <a:off x="516307" y="3537888"/>
            <a:ext cx="271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1 – PETE – Polyethylene Terephthalate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B0599F-ED68-44B0-BC1C-52A8ADC5AC22}"/>
              </a:ext>
            </a:extLst>
          </p:cNvPr>
          <p:cNvSpPr txBox="1"/>
          <p:nvPr/>
        </p:nvSpPr>
        <p:spPr>
          <a:xfrm>
            <a:off x="3232752" y="3562069"/>
            <a:ext cx="271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2 – HDPE – High density Polyethylene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AACEFD-12B5-4BD0-B3E1-F35419490443}"/>
              </a:ext>
            </a:extLst>
          </p:cNvPr>
          <p:cNvSpPr txBox="1"/>
          <p:nvPr/>
        </p:nvSpPr>
        <p:spPr>
          <a:xfrm>
            <a:off x="5908670" y="3553360"/>
            <a:ext cx="2716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3 – PVC – Polyvinyl Chloride</a:t>
            </a:r>
          </a:p>
          <a:p>
            <a:pPr algn="ctr"/>
            <a:endParaRPr lang="en-US" sz="2000" kern="0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BD35C7-A1FF-4DB4-9256-880B07456DCF}"/>
              </a:ext>
            </a:extLst>
          </p:cNvPr>
          <p:cNvSpPr txBox="1"/>
          <p:nvPr/>
        </p:nvSpPr>
        <p:spPr>
          <a:xfrm>
            <a:off x="8637355" y="3547337"/>
            <a:ext cx="271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4 – LDPE – Low-density Polyethylene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3BC451-A1D2-42C7-B9B5-08F81FAF9EA8}"/>
              </a:ext>
            </a:extLst>
          </p:cNvPr>
          <p:cNvSpPr txBox="1"/>
          <p:nvPr/>
        </p:nvSpPr>
        <p:spPr>
          <a:xfrm>
            <a:off x="1943437" y="5630174"/>
            <a:ext cx="271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5 – PP – Polypropylene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FDBBD-EBBA-4583-9EC2-955D5AE51388}"/>
              </a:ext>
            </a:extLst>
          </p:cNvPr>
          <p:cNvSpPr txBox="1"/>
          <p:nvPr/>
        </p:nvSpPr>
        <p:spPr>
          <a:xfrm>
            <a:off x="4659882" y="5654355"/>
            <a:ext cx="271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6 – PS – Polystyrene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B3A7C-9C2F-4BE0-8DFB-FEFB0D22D1DE}"/>
              </a:ext>
            </a:extLst>
          </p:cNvPr>
          <p:cNvSpPr txBox="1"/>
          <p:nvPr/>
        </p:nvSpPr>
        <p:spPr>
          <a:xfrm>
            <a:off x="7352936" y="5657229"/>
            <a:ext cx="271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chemeClr val="tx2"/>
                </a:solidFill>
              </a:rPr>
              <a:t>7 – Other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7E1DDB-B1E7-4CBE-9F81-B56B0C25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482" y="2251039"/>
            <a:ext cx="1964538" cy="1174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94EFB6-E737-4B81-8D30-3937F50D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24" y="2253550"/>
            <a:ext cx="1964538" cy="11842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04829B-72F7-4A37-A105-FD1ABEAA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098" y="2271711"/>
            <a:ext cx="1998788" cy="1181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A2DE98E-309F-46EB-B7E3-2CFC993E1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265" y="4343353"/>
            <a:ext cx="1998788" cy="11780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85828C-5DE2-4137-9754-AC1940BE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187" y="4367507"/>
            <a:ext cx="1998788" cy="1181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961AD2-4192-4F49-ABF0-EF2276910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1765" y="4355575"/>
            <a:ext cx="1998788" cy="119367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9C6EF3A-63A7-4AED-93FF-29ACFAF9666E}"/>
              </a:ext>
            </a:extLst>
          </p:cNvPr>
          <p:cNvSpPr/>
          <p:nvPr/>
        </p:nvSpPr>
        <p:spPr>
          <a:xfrm>
            <a:off x="8625115" y="6581001"/>
            <a:ext cx="5489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https://www.hebrongoesgreen.com/recycling-symbols</a:t>
            </a:r>
          </a:p>
        </p:txBody>
      </p:sp>
    </p:spTree>
    <p:extLst>
      <p:ext uri="{BB962C8B-B14F-4D97-AF65-F5344CB8AC3E}">
        <p14:creationId xmlns:p14="http://schemas.microsoft.com/office/powerpoint/2010/main" val="302004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D5013-13D4-4DEB-8FA2-A0921E3B0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74"/>
          <a:stretch/>
        </p:blipFill>
        <p:spPr>
          <a:xfrm>
            <a:off x="339538" y="21610"/>
            <a:ext cx="11512923" cy="68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8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ere/now: Know Your Recycling">
            <a:hlinkClick r:id="" action="ppaction://media"/>
            <a:extLst>
              <a:ext uri="{FF2B5EF4-FFF2-40B4-BE49-F238E27FC236}">
                <a16:creationId xmlns:a16="http://schemas.microsoft.com/office/drawing/2014/main" id="{A5A39860-E92B-45E1-8FA7-98D940BE553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2282" y="1264466"/>
            <a:ext cx="9287435" cy="52284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24786F-D8B6-4780-AB3B-69CB6BFA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How does it work in Arlington?</a:t>
            </a:r>
            <a:endParaRPr lang="en-US" sz="3200" i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D5802D-93D6-4F9E-A4EE-873DFD996EF2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63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3863-B1A4-4815-BA46-9B0326423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40" y="1576855"/>
            <a:ext cx="1058806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Arlington County contractors collect recycling from the curb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Collected materials are taken to a Materials Recovery Facility (MRF)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Arlington pays a “tipping fee” to the MRF</a:t>
            </a:r>
          </a:p>
          <a:p>
            <a:pPr lvl="1"/>
            <a:r>
              <a:rPr lang="en-US" dirty="0"/>
              <a:t>Fee is calculated based on commodities prices and approximate composition of the load based on previous waste audits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MRF sorts, processes and markets the materials for sale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After materials are sold, a percentage of profits are returned to the county as credit at the MRF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9B74A8-B4DD-43CF-B4D8-19545AF9564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1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What happens to my recycling after collection?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5A63F8-2676-4ABC-8B45-DFE4C3D868DD}"/>
              </a:ext>
            </a:extLst>
          </p:cNvPr>
          <p:cNvCxnSpPr>
            <a:cxnSpLocks/>
          </p:cNvCxnSpPr>
          <p:nvPr/>
        </p:nvCxnSpPr>
        <p:spPr>
          <a:xfrm>
            <a:off x="712447" y="1230472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5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2B874-6293-4075-A003-66ED66787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59" y="1334405"/>
            <a:ext cx="6405912" cy="490835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Arlington’s average recycling collection consists of approximately 90% recyclable materials</a:t>
            </a:r>
          </a:p>
          <a:p>
            <a:pPr lvl="1"/>
            <a:r>
              <a:rPr lang="en-US" sz="2600" dirty="0"/>
              <a:t>This means only 10% of what’s put in Arlington’s recycling doesn’t belong</a:t>
            </a:r>
          </a:p>
          <a:p>
            <a:r>
              <a:rPr lang="en-US" sz="3000" dirty="0"/>
              <a:t>Recycling commodities sales are able to be credited to cover tipping fees where trash collection cannot</a:t>
            </a:r>
          </a:p>
          <a:p>
            <a:r>
              <a:rPr lang="en-US" sz="3000" dirty="0"/>
              <a:t>Bottom line: </a:t>
            </a:r>
            <a:r>
              <a:rPr lang="en-US" sz="3000" b="1" dirty="0"/>
              <a:t>Recycling costs less than trash</a:t>
            </a:r>
          </a:p>
          <a:p>
            <a:pPr lvl="1"/>
            <a:r>
              <a:rPr lang="en-US" sz="2600" dirty="0"/>
              <a:t>Commodities prices are always fluctuating</a:t>
            </a:r>
          </a:p>
          <a:p>
            <a:pPr lvl="1"/>
            <a:r>
              <a:rPr lang="en-US" sz="2600" dirty="0"/>
              <a:t>Recycling in Arlington makes economic sense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41F082-7CF8-4D44-9512-18983997EFC1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Economics of Recycling</a:t>
            </a:r>
            <a:endParaRPr lang="en-US" sz="32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2E30A6-E811-457B-B0C1-3F0492CBD8D2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660E144-ABDB-492E-8FAA-08FA960E5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" t="6569" r="26642" b="13236"/>
          <a:stretch/>
        </p:blipFill>
        <p:spPr>
          <a:xfrm>
            <a:off x="6992471" y="1243852"/>
            <a:ext cx="4834217" cy="54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8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6FCB13-6F2C-41CE-A124-6601F435C37D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Environmental benefits of recycling</a:t>
            </a:r>
            <a:endParaRPr lang="en-US" sz="32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E4236C-98FB-46E7-AFD5-9E4D8859D818}"/>
              </a:ext>
            </a:extLst>
          </p:cNvPr>
          <p:cNvCxnSpPr>
            <a:cxnSpLocks/>
          </p:cNvCxnSpPr>
          <p:nvPr/>
        </p:nvCxnSpPr>
        <p:spPr>
          <a:xfrm>
            <a:off x="725895" y="1035489"/>
            <a:ext cx="10568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90">
            <a:extLst>
              <a:ext uri="{FF2B5EF4-FFF2-40B4-BE49-F238E27FC236}">
                <a16:creationId xmlns:a16="http://schemas.microsoft.com/office/drawing/2014/main" id="{C6382166-11D7-4CF1-A3B4-2274836A9415}"/>
              </a:ext>
            </a:extLst>
          </p:cNvPr>
          <p:cNvSpPr txBox="1">
            <a:spLocks/>
          </p:cNvSpPr>
          <p:nvPr/>
        </p:nvSpPr>
        <p:spPr bwMode="auto">
          <a:xfrm>
            <a:off x="723910" y="1066278"/>
            <a:ext cx="7626724" cy="533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US" sz="1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/>
              <a:t>Reduces amount of waste sent to landfills/incinerators</a:t>
            </a:r>
          </a:p>
          <a:p>
            <a:pPr>
              <a:defRPr/>
            </a:pPr>
            <a:r>
              <a:rPr lang="en-US" dirty="0"/>
              <a:t>Conserves natural resources like timber, water and minerals</a:t>
            </a:r>
          </a:p>
          <a:p>
            <a:pPr>
              <a:defRPr/>
            </a:pPr>
            <a:r>
              <a:rPr lang="en-US" dirty="0"/>
              <a:t>Reduces greenhouse gas emissions that contribute to global climate change</a:t>
            </a:r>
          </a:p>
          <a:p>
            <a:pPr>
              <a:defRPr/>
            </a:pPr>
            <a:r>
              <a:rPr lang="en-US" dirty="0"/>
              <a:t>Helps sustain the environment for future generations</a:t>
            </a:r>
          </a:p>
          <a:p>
            <a:pPr>
              <a:defRPr/>
            </a:pPr>
            <a:r>
              <a:rPr lang="en-US" dirty="0"/>
              <a:t>Reduces need to process virgin materials, saving energy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600" dirty="0"/>
          </a:p>
          <a:p>
            <a:pPr marL="457200" indent="-317500">
              <a:buSzPct val="100000"/>
              <a:buFont typeface="Arial" panose="020B0604020202020204" pitchFamily="34" charset="0"/>
              <a:buChar char="●"/>
            </a:pPr>
            <a:endParaRPr lang="en" sz="1600" kern="0" dirty="0">
              <a:solidFill>
                <a:schemeClr val="tx2"/>
              </a:solidFill>
            </a:endParaRPr>
          </a:p>
          <a:p>
            <a:pPr marL="457200" indent="-317500">
              <a:buSzPct val="100000"/>
              <a:buFont typeface="Arial" panose="020B0604020202020204" pitchFamily="34" charset="0"/>
              <a:buChar char="●"/>
            </a:pPr>
            <a:endParaRPr lang="en" sz="1600" kern="0" dirty="0">
              <a:solidFill>
                <a:schemeClr val="tx2"/>
              </a:solidFill>
            </a:endParaRPr>
          </a:p>
        </p:txBody>
      </p:sp>
      <p:pic>
        <p:nvPicPr>
          <p:cNvPr id="7" name="Shape 91">
            <a:extLst>
              <a:ext uri="{FF2B5EF4-FFF2-40B4-BE49-F238E27FC236}">
                <a16:creationId xmlns:a16="http://schemas.microsoft.com/office/drawing/2014/main" id="{17D207B4-CD26-4567-B82B-B4C59EFDCBD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7047" y="2070979"/>
            <a:ext cx="3187741" cy="31388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1E83B864-70CE-4575-9DE8-CCF26C819A7D}"/>
              </a:ext>
            </a:extLst>
          </p:cNvPr>
          <p:cNvSpPr txBox="1"/>
          <p:nvPr/>
        </p:nvSpPr>
        <p:spPr>
          <a:xfrm>
            <a:off x="10930218" y="6476780"/>
            <a:ext cx="1660199" cy="2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200" dirty="0">
                <a:solidFill>
                  <a:schemeClr val="dk1"/>
                </a:solidFill>
              </a:rPr>
              <a:t>source: epa.gov</a:t>
            </a:r>
          </a:p>
        </p:txBody>
      </p:sp>
    </p:spTree>
    <p:extLst>
      <p:ext uri="{BB962C8B-B14F-4D97-AF65-F5344CB8AC3E}">
        <p14:creationId xmlns:p14="http://schemas.microsoft.com/office/powerpoint/2010/main" val="372382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62A75125B9B748B1D6D3CAE231568C" ma:contentTypeVersion="15" ma:contentTypeDescription="Create a new document." ma:contentTypeScope="" ma:versionID="70b50546686b48743bc89655ccf4ab37">
  <xsd:schema xmlns:xsd="http://www.w3.org/2001/XMLSchema" xmlns:xs="http://www.w3.org/2001/XMLSchema" xmlns:p="http://schemas.microsoft.com/office/2006/metadata/properties" xmlns:ns3="9ae30893-e151-4324-8f9b-598cacff66ec" xmlns:ns4="c669d1a6-f6f4-4257-aa80-01ae86823a0f" targetNamespace="http://schemas.microsoft.com/office/2006/metadata/properties" ma:root="true" ma:fieldsID="20e3bed90b2fb03d2fc57a2572a9a5e4" ns3:_="" ns4:_="">
    <xsd:import namespace="9ae30893-e151-4324-8f9b-598cacff66ec"/>
    <xsd:import namespace="c669d1a6-f6f4-4257-aa80-01ae86823a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30893-e151-4324-8f9b-598cacff66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9d1a6-f6f4-4257-aa80-01ae86823a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c89badf8-0cd2-4e7b-b9e9-f8f3d3755954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64B251-972D-44C6-9DFE-11E7A99B1E6D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ae30893-e151-4324-8f9b-598cacff66ec"/>
    <ds:schemaRef ds:uri="c669d1a6-f6f4-4257-aa80-01ae86823a0f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31D808C-BA65-48D7-AEF3-D91A428A97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e30893-e151-4324-8f9b-598cacff66ec"/>
    <ds:schemaRef ds:uri="c669d1a6-f6f4-4257-aa80-01ae86823a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141115-55B3-4468-8569-579B52DBC6A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5EB7005C-90FA-4E8C-ABBB-DDBAC567B1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611</Words>
  <Application>Microsoft Office PowerPoint</Application>
  <PresentationFormat>Widescreen</PresentationFormat>
  <Paragraphs>80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 Recycling in Arlington County </vt:lpstr>
      <vt:lpstr>Topics for Discussion</vt:lpstr>
      <vt:lpstr>PowerPoint Presentation</vt:lpstr>
      <vt:lpstr>Triangle Symbols – What do the numbers mean? </vt:lpstr>
      <vt:lpstr>PowerPoint Presentation</vt:lpstr>
      <vt:lpstr>How does it work in Arlington?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is being thrown away?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2020-05-15T18:13:51Z</dcterms:created>
  <dcterms:modified xsi:type="dcterms:W3CDTF">2023-04-13T23:08:31Z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0x0101005F62A75125B9B748B1D6D3CAE231568C</vt:lpwstr>
  </property>
</Properties>
</file>